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4" r:id="rId4"/>
    <p:sldId id="263" r:id="rId5"/>
    <p:sldId id="258" r:id="rId6"/>
    <p:sldId id="259" r:id="rId7"/>
    <p:sldId id="260" r:id="rId8"/>
    <p:sldId id="261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81" r:id="rId18"/>
    <p:sldId id="273" r:id="rId19"/>
    <p:sldId id="278" r:id="rId20"/>
    <p:sldId id="287" r:id="rId21"/>
    <p:sldId id="274" r:id="rId22"/>
    <p:sldId id="275" r:id="rId23"/>
    <p:sldId id="276" r:id="rId24"/>
    <p:sldId id="277" r:id="rId25"/>
    <p:sldId id="279" r:id="rId26"/>
    <p:sldId id="280" r:id="rId27"/>
    <p:sldId id="283" r:id="rId28"/>
    <p:sldId id="284" r:id="rId29"/>
    <p:sldId id="286" r:id="rId30"/>
    <p:sldId id="285" r:id="rId31"/>
    <p:sldId id="282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C08A6-8C1A-F741-2576-529E7A972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707364-0F4B-B573-DED9-BD61AF3B0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6DECD-1F4C-3458-4717-F2B9448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16857-B840-A752-BA06-6705ABF8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9441C-5137-D7D4-55DE-BDBD615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1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32206-8500-0307-1BA7-4D9BA352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CA0912-7282-AC19-FB1E-22133C40C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58B8D-9E91-D5E1-4742-B0CB36E4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6C1A85-61F7-76B5-74E2-F62DD0CD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DD7F6-CE25-78CE-059A-FEB71BB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9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3B4C6E-1B65-7A94-CFC7-4F26F9EB5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62F1FD-CC16-C247-BE9B-0F55593FF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E19ED-CA5F-0D6A-7D41-AB146CC81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EB922-C7B7-0C91-CF88-8E369AC6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6BC21-EE17-F98D-57BA-9D13095F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2145D-478E-A5D1-53D2-6C814EA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2E14D-FB21-67D5-94F2-772261435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EA997-F1D5-EF8B-FB75-452A3FAD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976F0-EA41-AEF8-F762-6B3C68B6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7E5B6-FD64-ACD9-B97F-FDDCA5F2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B00A0-A833-DBBB-0900-57056160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1D2B93-340D-A602-EDA3-4C4FEDB87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32E33-0F94-7A6C-97DF-8A3640C5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699D2-6D75-3FF6-3B2A-7A06FF08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6D4C9-29A3-B852-0D01-61986D75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82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CC5B0-98FC-3FF0-E286-41F2A84A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6300E-C42B-14C5-04FB-C05FBC9F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94B44A-DC98-5D29-868C-50771CA0E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63531-1710-CDA0-79C2-48A793AF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56BD4-E3BA-9BAA-FD56-65284940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0D78D4-1448-7337-7436-C2424BCC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71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B0365-E443-66F9-025D-D8EDBEB8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94E56-3FFF-DE43-3EFD-F23834266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D5885-2C5F-38BB-AB3F-DEB64AD24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ED0AA1-49E4-7E40-894A-9A0F0E981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C38E6E-8873-3092-0074-D34A29B30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7F186C-0246-230D-0A8F-0627EF77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ED8D2D-B2A4-8969-F97B-9DE43E64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EB0316-940B-78A9-63DF-73CAA64A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6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EE283-62CA-FDAD-F093-0C14974B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0C5568-8D90-A8D4-098B-FF6F20D48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8EB4C3-FF92-DFC8-FF73-96D58FF8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A4CC82-B8C7-18BD-263D-22A7BD4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1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53D7AF-ECEB-0D72-C6AE-780C951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89A5B8-F36C-C25D-BFFD-FF26C992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887BE3-C4AE-6D80-35AA-05FFE11F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20C18-FB36-7922-938A-CFBEA1F0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2F1A3-DE65-6644-9E31-C0AE1901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51126-C086-CE50-4D0C-D1E3A74B2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CFD15-CE03-5AD6-9567-8DC4862F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1AD5A8-1250-EAF2-D40A-4A7C5D48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79031-8D55-010E-FA3E-0D8CB7F6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7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DB56D-7DD8-F640-D8F3-D94478E5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CFD7D4-DC4B-B18B-EC84-9CAE63FE0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67B70A-3216-CAEB-C77F-33652FF4B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2A8710-9902-19C8-8EC7-66087779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19D319-AA53-F031-0191-3DA0B9AD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303A9-C80B-3D64-D45E-21FC65DD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0C8D53-7746-D75A-D286-EEFD5C1A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1F1A37-D1EE-EC70-90E3-8FBD4443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38C0F-1AEC-8A39-6C3E-E8686B5FC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AE6B-A4FB-41F8-9ED6-9006FDFBE9FC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97FC47-1635-A49C-C947-AB0796E68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E963A-A449-0554-C934-88F2D03D6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5DA01-603A-4B9E-A7B1-3F3291CC9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6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6DDFB4-62D8-5011-7677-981EA8935386}"/>
              </a:ext>
            </a:extLst>
          </p:cNvPr>
          <p:cNvSpPr txBox="1"/>
          <p:nvPr/>
        </p:nvSpPr>
        <p:spPr>
          <a:xfrm>
            <a:off x="1906804" y="2020452"/>
            <a:ext cx="84289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Nonlinear properties calculation for Gold</a:t>
            </a:r>
          </a:p>
          <a:p>
            <a:endParaRPr lang="en-US" altLang="zh-CN" sz="3200" dirty="0"/>
          </a:p>
          <a:p>
            <a:r>
              <a:rPr lang="en-US" altLang="zh-CN" sz="2400" dirty="0"/>
              <a:t>Xiao Chen</a:t>
            </a:r>
          </a:p>
          <a:p>
            <a:r>
              <a:rPr lang="en-US" altLang="zh-CN" sz="2400" dirty="0"/>
              <a:t>22/07/2022</a:t>
            </a:r>
          </a:p>
        </p:txBody>
      </p:sp>
    </p:spTree>
    <p:extLst>
      <p:ext uri="{BB962C8B-B14F-4D97-AF65-F5344CB8AC3E}">
        <p14:creationId xmlns:p14="http://schemas.microsoft.com/office/powerpoint/2010/main" val="311316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885C5D2D-1305-C007-49EA-8E231AAD7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67" y="3429000"/>
            <a:ext cx="6137871" cy="2949874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078A0E1C-45BA-3A1F-3792-706C70D6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67" y="364027"/>
            <a:ext cx="6249120" cy="29246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9A5EED5-248F-7D63-72AC-7EF4017F8ACA}"/>
              </a:ext>
            </a:extLst>
          </p:cNvPr>
          <p:cNvSpPr txBox="1"/>
          <p:nvPr/>
        </p:nvSpPr>
        <p:spPr>
          <a:xfrm>
            <a:off x="165832" y="23647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Choose the amplitude range A  = [0.16, 0.20, 0.30, 0.40]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7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4963FFC1-64FA-3143-A88D-72DFA9DB9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5" y="2072221"/>
            <a:ext cx="9791772" cy="2028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C2BA29-B731-1867-27F6-18A9E268EFB9}"/>
              </a:ext>
            </a:extLst>
          </p:cNvPr>
          <p:cNvSpPr txBox="1"/>
          <p:nvPr/>
        </p:nvSpPr>
        <p:spPr>
          <a:xfrm>
            <a:off x="217836" y="593197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Choose the amplitude range A  = [0.16, 0.20, 0.30, 0.40]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4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BBFCAB97-1DA9-F2F1-7F61-3A041780A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8" y="1362060"/>
            <a:ext cx="9677471" cy="41338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0381E1-9596-A0D1-0205-5BF8904F1CF4}"/>
              </a:ext>
            </a:extLst>
          </p:cNvPr>
          <p:cNvSpPr txBox="1"/>
          <p:nvPr/>
        </p:nvSpPr>
        <p:spPr>
          <a:xfrm>
            <a:off x="243838" y="233504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Choose the amplitude range A  = [0.16, 0.20, 0.30, 0.40]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71AD35-389A-4A04-A847-06F9B92C450A}"/>
              </a:ext>
            </a:extLst>
          </p:cNvPr>
          <p:cNvSpPr txBox="1"/>
          <p:nvPr/>
        </p:nvSpPr>
        <p:spPr>
          <a:xfrm>
            <a:off x="1340182" y="5742987"/>
            <a:ext cx="99099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1600" i="1" dirty="0">
                <a:latin typeface="+mj-lt"/>
              </a:rPr>
              <a:t>Robert W. Boyd, Zhimin Shi, and Israel De Leon. The third-order no</a:t>
            </a:r>
            <a:r>
              <a:rPr lang="en-US" altLang="zh-CN" sz="1600" i="1" dirty="0">
                <a:latin typeface="+mj-lt"/>
              </a:rPr>
              <a:t>n</a:t>
            </a:r>
            <a:r>
              <a:rPr lang="zh-CN" altLang="en-US" sz="1600" i="1" dirty="0">
                <a:latin typeface="+mj-lt"/>
              </a:rPr>
              <a:t>linear optical susceptibility of gold. Optics Communications, 326:74–79, 2014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889ECF-D25C-AC9E-0FCF-F95C0A6C777C}"/>
              </a:ext>
            </a:extLst>
          </p:cNvPr>
          <p:cNvSpPr txBox="1"/>
          <p:nvPr/>
        </p:nvSpPr>
        <p:spPr>
          <a:xfrm>
            <a:off x="4611004" y="1997813"/>
            <a:ext cx="79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0BF5FB-D3CA-D5CB-E716-A447E95E6F45}"/>
              </a:ext>
            </a:extLst>
          </p:cNvPr>
          <p:cNvSpPr txBox="1"/>
          <p:nvPr/>
        </p:nvSpPr>
        <p:spPr>
          <a:xfrm>
            <a:off x="2067152" y="249618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TDDFT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1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D8C3C-0854-E914-8F91-7D8327C842CE}"/>
              </a:ext>
            </a:extLst>
          </p:cNvPr>
          <p:cNvSpPr txBox="1"/>
          <p:nvPr/>
        </p:nvSpPr>
        <p:spPr>
          <a:xfrm>
            <a:off x="243838" y="233504"/>
            <a:ext cx="601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[0.18, 0.20, 0.22, 0.24]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75DC44C0-41BE-27CE-3ED5-C6E1F61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25" y="1192430"/>
            <a:ext cx="9466135" cy="50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D8C3C-0854-E914-8F91-7D8327C842CE}"/>
              </a:ext>
            </a:extLst>
          </p:cNvPr>
          <p:cNvSpPr txBox="1"/>
          <p:nvPr/>
        </p:nvSpPr>
        <p:spPr>
          <a:xfrm>
            <a:off x="243838" y="233504"/>
            <a:ext cx="601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[0.18, 0.20, 0.22, 0.24]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515A266F-FC2E-B310-6E94-27FFEBD4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69" y="963364"/>
            <a:ext cx="7374219" cy="3825954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401F1F56-B021-8203-A1D9-844E41EEA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06" y="4938559"/>
            <a:ext cx="4295806" cy="16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3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D8C3C-0854-E914-8F91-7D8327C842CE}"/>
              </a:ext>
            </a:extLst>
          </p:cNvPr>
          <p:cNvSpPr txBox="1"/>
          <p:nvPr/>
        </p:nvSpPr>
        <p:spPr>
          <a:xfrm>
            <a:off x="243838" y="233504"/>
            <a:ext cx="11786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[0.18, 0.20, 0.22, 0.24]  Ha/e  with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C40E6F50-D3BF-2A61-84BE-74CA4ED9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31" y="1250242"/>
            <a:ext cx="9706046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9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D8C3C-0854-E914-8F91-7D8327C842CE}"/>
              </a:ext>
            </a:extLst>
          </p:cNvPr>
          <p:cNvSpPr txBox="1"/>
          <p:nvPr/>
        </p:nvSpPr>
        <p:spPr>
          <a:xfrm>
            <a:off x="243838" y="233504"/>
            <a:ext cx="1042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[0.18, 0.20, 0.22, 0.24]  Ha/e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DA26601B-8857-8558-67AB-0FC588ABB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3" y="1431116"/>
            <a:ext cx="9420294" cy="3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54E0BD-901D-9294-2B99-EA25F0A23ECE}"/>
              </a:ext>
            </a:extLst>
          </p:cNvPr>
          <p:cNvSpPr txBox="1"/>
          <p:nvPr/>
        </p:nvSpPr>
        <p:spPr>
          <a:xfrm>
            <a:off x="243838" y="233504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[0.7, 1.2, 1.6, 2]  Ha/e  T = 5000 au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, 散点图&#10;&#10;描述已自动生成">
            <a:extLst>
              <a:ext uri="{FF2B5EF4-FFF2-40B4-BE49-F238E27FC236}">
                <a16:creationId xmlns:a16="http://schemas.microsoft.com/office/drawing/2014/main" id="{FA7F63EC-925C-3A39-B4BD-09202756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62" y="1227199"/>
            <a:ext cx="7696256" cy="39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6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9CBBB7-659B-EF4E-61DB-24081C45665B}"/>
              </a:ext>
            </a:extLst>
          </p:cNvPr>
          <p:cNvSpPr txBox="1"/>
          <p:nvPr/>
        </p:nvSpPr>
        <p:spPr>
          <a:xfrm>
            <a:off x="243838" y="233504"/>
            <a:ext cx="955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[0.7, 1.2, 1.6, 2]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00A29726-DC74-7F5B-33F7-1FED522F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61" y="1519787"/>
            <a:ext cx="8148697" cy="40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543017-302D-DBB9-877A-40213F2A39A3}"/>
              </a:ext>
            </a:extLst>
          </p:cNvPr>
          <p:cNvSpPr txBox="1"/>
          <p:nvPr/>
        </p:nvSpPr>
        <p:spPr>
          <a:xfrm>
            <a:off x="243838" y="233504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, 散点图&#10;&#10;描述已自动生成">
            <a:extLst>
              <a:ext uri="{FF2B5EF4-FFF2-40B4-BE49-F238E27FC236}">
                <a16:creationId xmlns:a16="http://schemas.microsoft.com/office/drawing/2014/main" id="{2A4A5A1F-5D3A-64AB-EB04-15CF21012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07" y="2269271"/>
            <a:ext cx="7343829" cy="40529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B0D21C-A2F5-A22C-9980-11C3ECF31143}"/>
              </a:ext>
            </a:extLst>
          </p:cNvPr>
          <p:cNvSpPr txBox="1"/>
          <p:nvPr/>
        </p:nvSpPr>
        <p:spPr>
          <a:xfrm>
            <a:off x="970737" y="1525445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 = 1000, Env, tail = 200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18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EC7842-D304-0D20-6777-E75EB5318635}"/>
              </a:ext>
            </a:extLst>
          </p:cNvPr>
          <p:cNvSpPr txBox="1"/>
          <p:nvPr/>
        </p:nvSpPr>
        <p:spPr>
          <a:xfrm>
            <a:off x="2414926" y="4883714"/>
            <a:ext cx="71104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83A42"/>
                </a:solidFill>
                <a:latin typeface="+mj-lt"/>
              </a:rPr>
              <a:t>[Ref1] </a:t>
            </a:r>
            <a:r>
              <a:rPr lang="en-US" altLang="zh-CN" sz="1600" b="0" i="1" dirty="0">
                <a:solidFill>
                  <a:srgbClr val="383A42"/>
                </a:solidFill>
                <a:effectLst/>
                <a:latin typeface="+mj-lt"/>
              </a:rPr>
              <a:t>https://refractiveindex.info/?shelf=main&amp;book=Au&amp;page=McPeak</a:t>
            </a:r>
          </a:p>
          <a:p>
            <a:endParaRPr lang="en-US" altLang="zh-CN" sz="1600" i="1" dirty="0">
              <a:solidFill>
                <a:srgbClr val="383A42"/>
              </a:solidFill>
              <a:latin typeface="+mj-lt"/>
            </a:endParaRPr>
          </a:p>
          <a:p>
            <a:r>
              <a:rPr lang="en-US" altLang="zh-CN" sz="1600" b="0" i="1" dirty="0">
                <a:solidFill>
                  <a:srgbClr val="383A42"/>
                </a:solidFill>
                <a:effectLst/>
                <a:latin typeface="+mj-lt"/>
              </a:rPr>
              <a:t>[Ref2] https://refractiveindex.info/?shelf=main&amp;book=Au&amp;page=Johnson</a:t>
            </a:r>
          </a:p>
          <a:p>
            <a:endParaRPr lang="en-US" altLang="zh-CN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7CE5D6-03D3-AF60-C5A6-1FF38F5FB126}"/>
              </a:ext>
            </a:extLst>
          </p:cNvPr>
          <p:cNvSpPr txBox="1"/>
          <p:nvPr/>
        </p:nvSpPr>
        <p:spPr>
          <a:xfrm>
            <a:off x="377028" y="272290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Linear Experimental data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127B8C20-8B11-7F08-9633-BBBABD694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98" y="2158628"/>
            <a:ext cx="6729883" cy="18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543017-302D-DBB9-877A-40213F2A39A3}"/>
              </a:ext>
            </a:extLst>
          </p:cNvPr>
          <p:cNvSpPr txBox="1"/>
          <p:nvPr/>
        </p:nvSpPr>
        <p:spPr>
          <a:xfrm>
            <a:off x="243838" y="233504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D5C33-E249-9807-67A1-291DA181D951}"/>
              </a:ext>
            </a:extLst>
          </p:cNvPr>
          <p:cNvSpPr txBox="1"/>
          <p:nvPr/>
        </p:nvSpPr>
        <p:spPr>
          <a:xfrm>
            <a:off x="365110" y="100492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Arial Unicode MS"/>
                <a:ea typeface="JetBrains Mono"/>
              </a:rPr>
              <a:t> 1  </a:t>
            </a:r>
            <a:endParaRPr lang="zh-CN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A263E23-9066-BBB9-2AB5-C1CCB0E20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865" y="960987"/>
            <a:ext cx="260885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Emax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(cx.A2E(time, A_ext))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I1 = cx.E2I(Emax,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C4E-91CD-6437-4798-D1458FFB6B52}"/>
              </a:ext>
            </a:extLst>
          </p:cNvPr>
          <p:cNvSpPr txBox="1"/>
          <p:nvPr/>
        </p:nvSpPr>
        <p:spPr>
          <a:xfrm>
            <a:off x="331884" y="1858976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Arial Unicode MS"/>
                <a:ea typeface="JetBrains Mono"/>
              </a:rPr>
              <a:t> 2 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0B3C8B-738A-7940-957D-A3D4337B2EA6}"/>
              </a:ext>
            </a:extLst>
          </p:cNvPr>
          <p:cNvSpPr txBox="1"/>
          <p:nvPr/>
        </p:nvSpPr>
        <p:spPr>
          <a:xfrm>
            <a:off x="331884" y="2887170"/>
            <a:ext cx="231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Arial Unicode MS"/>
                <a:ea typeface="JetBrains Mono"/>
              </a:rPr>
              <a:t> 3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5DE00-1474-DE0A-ADF2-B643463A5C5D}"/>
              </a:ext>
            </a:extLst>
          </p:cNvPr>
          <p:cNvSpPr txBox="1"/>
          <p:nvPr/>
        </p:nvSpPr>
        <p:spPr>
          <a:xfrm>
            <a:off x="276269" y="391930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Arial Unicode MS"/>
                <a:ea typeface="JetBrains Mono"/>
              </a:rPr>
              <a:t> 4 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55D3A2-C68F-E04E-B124-60692E0DAB70}"/>
              </a:ext>
            </a:extLst>
          </p:cNvPr>
          <p:cNvSpPr txBox="1"/>
          <p:nvPr/>
        </p:nvSpPr>
        <p:spPr>
          <a:xfrm>
            <a:off x="331884" y="5325392"/>
            <a:ext cx="26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Arial Unicode MS"/>
                <a:ea typeface="JetBrains Mono"/>
              </a:rPr>
              <a:t> 5  </a:t>
            </a:r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B7A52AF-5D6D-1727-F990-269BF8C8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190" y="1858976"/>
            <a:ext cx="41083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137.03604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Iau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(A_ext) * omega / c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I2 = np.square(Iau * np.sqrt(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3.509470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1e16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C49F2DB-EDC8-89F5-4961-0DE0D975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12" y="2979503"/>
            <a:ext cx="22079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I3 = cx.E2I(Emax, n00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=0.18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C794D46-D073-BF46-1704-AFC5737AE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865" y="3819668"/>
            <a:ext cx="616244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modification =  epsilon_real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Emax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(cx.A2E(time, A_ext)) / modification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epsilon modification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I4= cx.E2I(Emax, n_real) 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724A635-B376-D3E2-5891-3B8186CA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865" y="5144663"/>
            <a:ext cx="5204713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modification =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12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Emax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(cx.A2E(time, A_ext)) / modification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epsilon modification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I5= cx.E2I(Emax, n_real)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[W/cm^2]  # cited from the 'n0n2k0k2' paper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54E0BD-901D-9294-2B99-EA25F0A23ECE}"/>
              </a:ext>
            </a:extLst>
          </p:cNvPr>
          <p:cNvSpPr txBox="1"/>
          <p:nvPr/>
        </p:nvSpPr>
        <p:spPr>
          <a:xfrm>
            <a:off x="243838" y="233504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9B431906-ADAE-D52C-A43A-4299551C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2077822"/>
            <a:ext cx="10525202" cy="426246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20601B6-0695-E2C8-FD48-7CBE060B7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8" y="1070412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500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4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7C3427-A1D5-E09D-C8F3-3CC7CD965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2" y="667382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3A40A4-EE23-C8A7-B674-18332575901C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25717DEC-00CB-C3B6-AA68-2DA1E3056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318"/>
            <a:ext cx="11839662" cy="42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5554E0-25ED-A14B-50C2-33E75B38886B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D3EA9116-1A63-EF92-6B9B-C3BB0100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1" y="1822994"/>
            <a:ext cx="10763329" cy="424341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469838B-101E-7B5A-3522-823FA29B5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34" y="672491"/>
            <a:ext cx="823680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4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44F088-082A-B006-F6AB-8A2D8913AB46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3DEDDB8-EFEC-4CC2-D60B-8BBFF19AF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3049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2100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BA9200E2-8D9E-DC6D-0399-26011599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8" y="1677840"/>
            <a:ext cx="9920360" cy="42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9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, 散点图&#10;&#10;描述已自动生成">
            <a:extLst>
              <a:ext uri="{FF2B5EF4-FFF2-40B4-BE49-F238E27FC236}">
                <a16:creationId xmlns:a16="http://schemas.microsoft.com/office/drawing/2014/main" id="{3B633DE8-F292-F33B-93E6-955C5485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6" y="1643939"/>
            <a:ext cx="9872735" cy="40814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1CE348-9C3B-7A9B-ECDE-FEB7DABB7F94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[10,20, 30,40]  Ha/e   without envelope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82A394-3780-87FF-EC5C-3CDF672F4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3719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7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A4E098-9653-C223-6E5A-788A70032F83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[20, 30,40]  Ha/e   without envelope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4EEDADA-AEDF-9171-FB1B-FCF86049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714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TimeRange = np.arange(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3100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N0,N2,K0,K2,CHI3R,CHI3I = c3.TimeEnvolution(path3,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lasermode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0.05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TimeRange,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wavelength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n00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0.18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Env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954F086-1BE0-4358-C845-40E5E5EE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1" y="1727136"/>
            <a:ext cx="10329938" cy="40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A4E098-9653-C223-6E5A-788A70032F83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[20, 30,40]  Ha/e   without envelope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lang="en-US" altLang="zh-CN" sz="2000" dirty="0">
                <a:solidFill>
                  <a:srgbClr val="0000FF"/>
                </a:solidFill>
                <a:latin typeface="Arial Unicode MS"/>
                <a:ea typeface="JetBrains Mono"/>
              </a:rPr>
              <a:t>3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FB561A85-D2BC-3259-63D6-A1CC1999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7" y="1447785"/>
            <a:ext cx="8729726" cy="39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09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A4E098-9653-C223-6E5A-788A70032F83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[20, 30,40]  Ha/e   without envelope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lang="en-US" altLang="zh-CN" sz="2000" dirty="0">
                <a:solidFill>
                  <a:srgbClr val="0000FF"/>
                </a:solidFill>
                <a:latin typeface="Arial Unicode MS"/>
                <a:ea typeface="JetBrains Mono"/>
              </a:rPr>
              <a:t>4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F4BD94E8-81F3-A473-E005-773DAD4B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1" y="1378729"/>
            <a:ext cx="11606297" cy="410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A4E098-9653-C223-6E5A-788A70032F83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[20, 30,40]  Ha/e   with envelope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lang="en-US" altLang="zh-CN" sz="2000" dirty="0">
                <a:solidFill>
                  <a:srgbClr val="0000FF"/>
                </a:solidFill>
                <a:latin typeface="Arial Unicode MS"/>
                <a:ea typeface="JetBrains Mono"/>
              </a:rPr>
              <a:t>4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C9166889-1BE9-7E40-9D27-7E553C6C7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6" y="1635893"/>
            <a:ext cx="10358513" cy="40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3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D0FCBE7D-036D-151F-4E70-95327D5DB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54" y="1127925"/>
            <a:ext cx="9844159" cy="4448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9B9E30-B804-63AE-627B-8A2F24FD09D0}"/>
              </a:ext>
            </a:extLst>
          </p:cNvPr>
          <p:cNvSpPr txBox="1"/>
          <p:nvPr/>
        </p:nvSpPr>
        <p:spPr>
          <a:xfrm>
            <a:off x="1340182" y="5742987"/>
            <a:ext cx="99099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1600" i="1" dirty="0">
                <a:latin typeface="+mj-lt"/>
              </a:rPr>
              <a:t>Robert W. Boyd, Zhimin Shi, and Israel De Leon. The third-order no</a:t>
            </a:r>
            <a:r>
              <a:rPr lang="en-US" altLang="zh-CN" sz="1600" i="1" dirty="0">
                <a:latin typeface="+mj-lt"/>
              </a:rPr>
              <a:t>n</a:t>
            </a:r>
            <a:r>
              <a:rPr lang="zh-CN" altLang="en-US" sz="1600" i="1" dirty="0">
                <a:latin typeface="+mj-lt"/>
              </a:rPr>
              <a:t>linear optical susceptibility of gold. Optics Communications, 326:74–79, 2014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397D03-6C85-A9F6-5E0B-8435EF4300BD}"/>
              </a:ext>
            </a:extLst>
          </p:cNvPr>
          <p:cNvSpPr txBox="1"/>
          <p:nvPr/>
        </p:nvSpPr>
        <p:spPr>
          <a:xfrm>
            <a:off x="377028" y="272290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Nonlinear Experimental data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A4E098-9653-C223-6E5A-788A70032F83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Amplitude range A  = [20, 30,40]  Ha/e   without envelope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IntensityMode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lang="en-US" altLang="zh-CN" sz="2000" dirty="0">
                <a:solidFill>
                  <a:srgbClr val="0000FF"/>
                </a:solidFill>
                <a:latin typeface="Arial Unicode MS"/>
                <a:ea typeface="JetBrains Mono"/>
              </a:rPr>
              <a:t>5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A4404FFD-9C84-EC2B-F6B9-232CA900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98" y="1331103"/>
            <a:ext cx="9010716" cy="4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6D3647-0EC1-C655-48C5-84F99C29E241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  = [1, 10,15, 20,25,30,33, 37,40]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折线图&#10;&#10;中度可信度描述已自动生成">
            <a:extLst>
              <a:ext uri="{FF2B5EF4-FFF2-40B4-BE49-F238E27FC236}">
                <a16:creationId xmlns:a16="http://schemas.microsoft.com/office/drawing/2014/main" id="{25560F08-081C-C5FB-5D0D-1EE78E8C0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9" y="1070166"/>
            <a:ext cx="10120516" cy="54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5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601669-D5E3-B82A-10DC-00C5CF303B2E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  = [1, 10,15, 20,25,30,33, 37,40]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90869327-2926-EA3C-0FEC-53DDD332E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62" y="3661457"/>
            <a:ext cx="6544824" cy="2937223"/>
          </a:xfrm>
          <a:prstGeom prst="rect">
            <a:avLst/>
          </a:prstGeom>
        </p:spPr>
      </p:pic>
      <p:pic>
        <p:nvPicPr>
          <p:cNvPr id="6" name="图片 5" descr="图表, 折线图, 散点图&#10;&#10;描述已自动生成">
            <a:extLst>
              <a:ext uri="{FF2B5EF4-FFF2-40B4-BE49-F238E27FC236}">
                <a16:creationId xmlns:a16="http://schemas.microsoft.com/office/drawing/2014/main" id="{98EF6C2F-16B4-7ECE-45D6-2B87325B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55" y="681098"/>
            <a:ext cx="6513301" cy="30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2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05B18D-399D-858E-A726-D69ACC4F2E72}"/>
              </a:ext>
            </a:extLst>
          </p:cNvPr>
          <p:cNvSpPr txBox="1"/>
          <p:nvPr/>
        </p:nvSpPr>
        <p:spPr>
          <a:xfrm>
            <a:off x="191834" y="159832"/>
            <a:ext cx="963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A  = [1, 10,15, 20,25,30,33, 37,40]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8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50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69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2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6C49DCC-03B3-6530-36E3-5F0A85D51F53}"/>
              </a:ext>
            </a:extLst>
          </p:cNvPr>
          <p:cNvSpPr txBox="1"/>
          <p:nvPr/>
        </p:nvSpPr>
        <p:spPr>
          <a:xfrm>
            <a:off x="1297025" y="6157863"/>
            <a:ext cx="93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N. Rotenberg, A.D. Bristow, M. Pfeiffer, M. Betz, H.M. van Driel, Phys. Rev. B 75 (2007) 155426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50AD4DBC-B915-0930-07EC-3B50E4AB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9" y="1297648"/>
            <a:ext cx="5357852" cy="4419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D66DA1-B634-9F4C-AB0E-02BDF4C1BA0F}"/>
              </a:ext>
            </a:extLst>
          </p:cNvPr>
          <p:cNvSpPr txBox="1"/>
          <p:nvPr/>
        </p:nvSpPr>
        <p:spPr>
          <a:xfrm>
            <a:off x="377028" y="272290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Nonlinear Experimental data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FEAF97-0FC9-6FE0-1B13-31DB56416BCD}"/>
              </a:ext>
            </a:extLst>
          </p:cNvPr>
          <p:cNvSpPr txBox="1"/>
          <p:nvPr/>
        </p:nvSpPr>
        <p:spPr>
          <a:xfrm>
            <a:off x="6907837" y="1867803"/>
            <a:ext cx="4918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Usually,  our simulation intensity should be smaller than the experimental intensity.</a:t>
            </a:r>
          </a:p>
          <a:p>
            <a:r>
              <a:rPr lang="en-US" altLang="zh-CN" dirty="0"/>
              <a:t>Because of the reflection, scattering, focusing 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 they use the 20nm thick Au film </a:t>
            </a:r>
          </a:p>
          <a:p>
            <a:r>
              <a:rPr lang="en-US" altLang="zh-CN" dirty="0"/>
              <a:t>on microscope slide with 630 nm laser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85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52169E72-E7F0-BA91-3438-90DA06D3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496790"/>
            <a:ext cx="4930202" cy="31675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35239-4305-9330-FE46-7EAFBC908B3F}"/>
              </a:ext>
            </a:extLst>
          </p:cNvPr>
          <p:cNvSpPr txBox="1"/>
          <p:nvPr/>
        </p:nvSpPr>
        <p:spPr>
          <a:xfrm>
            <a:off x="391388" y="367849"/>
            <a:ext cx="750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Find the amplitude range of external field A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95F265-0DC2-3D97-A07F-F7ECBA9A4BF7}"/>
              </a:ext>
            </a:extLst>
          </p:cNvPr>
          <p:cNvSpPr txBox="1"/>
          <p:nvPr/>
        </p:nvSpPr>
        <p:spPr>
          <a:xfrm>
            <a:off x="1480199" y="5214969"/>
            <a:ext cx="9486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Gaussian shape  Propagation time = 400 [</a:t>
            </a:r>
            <a:r>
              <a:rPr lang="en-US" altLang="zh-CN" dirty="0" err="1"/>
              <a:t>hbar</a:t>
            </a:r>
            <a:r>
              <a:rPr lang="en-US" altLang="zh-CN" dirty="0"/>
              <a:t>/Ha]   dt = 0.2 [</a:t>
            </a:r>
            <a:r>
              <a:rPr lang="en-US" altLang="zh-CN" dirty="0" err="1"/>
              <a:t>hbar</a:t>
            </a:r>
            <a:r>
              <a:rPr lang="en-US" altLang="zh-CN" dirty="0"/>
              <a:t>/Ha] </a:t>
            </a:r>
          </a:p>
          <a:p>
            <a:r>
              <a:rPr lang="en-US" altLang="zh-CN" dirty="0"/>
              <a:t>A= [0.04, 0.06, 0.08, 0.1, 0.12, 0.14, 0.16, 0.2, 0.3, 0.4, 0.5, 0.6, 0.8, 1, 1.2, 1.4, 1.6,1.8, 2]   Ha/e</a:t>
            </a:r>
          </a:p>
          <a:p>
            <a:r>
              <a:rPr lang="en-US" altLang="zh-CN" dirty="0"/>
              <a:t>Intensity =  [0.02, 0.04, 0.06, 0.10, 0.14, 0.19, 0.25, 0.39, 0.88, 1.56, 2.44, 3.52, 6.26, 9.78, 14.08, </a:t>
            </a:r>
          </a:p>
          <a:p>
            <a:r>
              <a:rPr lang="en-US" altLang="zh-CN" dirty="0"/>
              <a:t>                   19.16, 25.02, 31.67, 39.10 ] GW/cm^2</a:t>
            </a:r>
          </a:p>
          <a:p>
            <a:r>
              <a:rPr lang="en-US" altLang="zh-CN" dirty="0"/>
              <a:t>Spacing = 0.5 [Bohr]   k = 20   LDA  </a:t>
            </a:r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DEEB85E0-5E13-32C5-C11E-7060D9D0F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06" y="1157172"/>
            <a:ext cx="4979670" cy="37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5C5AA477-7843-47F9-E7DD-9CCF2F22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83" y="3233744"/>
            <a:ext cx="8562408" cy="3328284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E2D55F64-F492-6655-24DD-37DD4855A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3" y="120892"/>
            <a:ext cx="8434396" cy="29809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C456471-BAFE-6F55-5BF4-4A01196F5A21}"/>
              </a:ext>
            </a:extLst>
          </p:cNvPr>
          <p:cNvSpPr/>
          <p:nvPr/>
        </p:nvSpPr>
        <p:spPr>
          <a:xfrm>
            <a:off x="7752899" y="3466919"/>
            <a:ext cx="2608856" cy="1001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3B3969-6751-E429-8D55-6D6C48C0A463}"/>
              </a:ext>
            </a:extLst>
          </p:cNvPr>
          <p:cNvSpPr txBox="1"/>
          <p:nvPr/>
        </p:nvSpPr>
        <p:spPr>
          <a:xfrm>
            <a:off x="8930880" y="40129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saturation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C2EF2F-5239-C65D-7B5F-F207C918A64F}"/>
              </a:ext>
            </a:extLst>
          </p:cNvPr>
          <p:cNvSpPr/>
          <p:nvPr/>
        </p:nvSpPr>
        <p:spPr>
          <a:xfrm>
            <a:off x="2790871" y="4350984"/>
            <a:ext cx="195014" cy="1672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5282A0-14BF-3F00-2C3B-3F8CCC0B6F5E}"/>
              </a:ext>
            </a:extLst>
          </p:cNvPr>
          <p:cNvSpPr/>
          <p:nvPr/>
        </p:nvSpPr>
        <p:spPr>
          <a:xfrm>
            <a:off x="7142577" y="4736679"/>
            <a:ext cx="397973" cy="1287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CAE303-8CF7-07DE-33B9-C99605FDBD8B}"/>
              </a:ext>
            </a:extLst>
          </p:cNvPr>
          <p:cNvSpPr txBox="1"/>
          <p:nvPr/>
        </p:nvSpPr>
        <p:spPr>
          <a:xfrm>
            <a:off x="7592504" y="544811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Nonlinear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C61837-34AC-28CC-79CE-30C4C12DA5C9}"/>
              </a:ext>
            </a:extLst>
          </p:cNvPr>
          <p:cNvSpPr txBox="1"/>
          <p:nvPr/>
        </p:nvSpPr>
        <p:spPr>
          <a:xfrm>
            <a:off x="3357302" y="5309619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 range</a:t>
            </a:r>
          </a:p>
          <a:p>
            <a:r>
              <a:rPr lang="en-US" altLang="zh-CN" dirty="0"/>
              <a:t>(should be flatten)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75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B01C0A6-A3C8-1DD8-F9DD-28783D2D99E2}"/>
              </a:ext>
            </a:extLst>
          </p:cNvPr>
          <p:cNvSpPr txBox="1"/>
          <p:nvPr/>
        </p:nvSpPr>
        <p:spPr>
          <a:xfrm>
            <a:off x="195015" y="168282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Double log coordinate system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2" name="图片 11" descr="图表, 折线图, 散点图&#10;&#10;描述已自动生成">
            <a:extLst>
              <a:ext uri="{FF2B5EF4-FFF2-40B4-BE49-F238E27FC236}">
                <a16:creationId xmlns:a16="http://schemas.microsoft.com/office/drawing/2014/main" id="{66FB2DBA-3F33-DDD3-BF9A-44AD98568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45" y="642639"/>
            <a:ext cx="7684077" cy="3096848"/>
          </a:xfrm>
          <a:prstGeom prst="rect">
            <a:avLst/>
          </a:prstGeom>
        </p:spPr>
      </p:pic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DAA023A3-83C9-3D31-FF9B-991129D2B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76" y="3461982"/>
            <a:ext cx="7867118" cy="322773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F382ABF-85B2-A8A1-3B2A-630834113854}"/>
              </a:ext>
            </a:extLst>
          </p:cNvPr>
          <p:cNvSpPr/>
          <p:nvPr/>
        </p:nvSpPr>
        <p:spPr>
          <a:xfrm>
            <a:off x="7602051" y="4512860"/>
            <a:ext cx="1441865" cy="1556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4A4E9A-D788-0EFE-18A2-BED8B3B7CDE7}"/>
              </a:ext>
            </a:extLst>
          </p:cNvPr>
          <p:cNvSpPr txBox="1"/>
          <p:nvPr/>
        </p:nvSpPr>
        <p:spPr>
          <a:xfrm>
            <a:off x="7889433" y="5699933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Nonlinear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AE5A9D-087F-42C8-4309-B5A164359C7A}"/>
              </a:ext>
            </a:extLst>
          </p:cNvPr>
          <p:cNvSpPr/>
          <p:nvPr/>
        </p:nvSpPr>
        <p:spPr>
          <a:xfrm>
            <a:off x="8830101" y="3648501"/>
            <a:ext cx="914400" cy="864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D0FFD1-3D7E-2343-C487-BA8C1777FE05}"/>
              </a:ext>
            </a:extLst>
          </p:cNvPr>
          <p:cNvSpPr txBox="1"/>
          <p:nvPr/>
        </p:nvSpPr>
        <p:spPr>
          <a:xfrm>
            <a:off x="9744501" y="408068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saturation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54F2AA-3FC9-7B56-31B6-EF4CF4EDD706}"/>
              </a:ext>
            </a:extLst>
          </p:cNvPr>
          <p:cNvSpPr/>
          <p:nvPr/>
        </p:nvSpPr>
        <p:spPr>
          <a:xfrm>
            <a:off x="6626151" y="4130722"/>
            <a:ext cx="975900" cy="19385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689290-20CC-E73B-4438-6303E8928170}"/>
              </a:ext>
            </a:extLst>
          </p:cNvPr>
          <p:cNvSpPr txBox="1"/>
          <p:nvPr/>
        </p:nvSpPr>
        <p:spPr>
          <a:xfrm>
            <a:off x="6622714" y="373948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9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折线图&#10;&#10;描述已自动生成">
            <a:extLst>
              <a:ext uri="{FF2B5EF4-FFF2-40B4-BE49-F238E27FC236}">
                <a16:creationId xmlns:a16="http://schemas.microsoft.com/office/drawing/2014/main" id="{3C2E7ED1-D83A-AFA6-CA87-1735B368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1" y="2144553"/>
            <a:ext cx="8610173" cy="322773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1BDC47D-0DEF-3658-82FD-D9C966507CDC}"/>
              </a:ext>
            </a:extLst>
          </p:cNvPr>
          <p:cNvCxnSpPr>
            <a:cxnSpLocks/>
          </p:cNvCxnSpPr>
          <p:nvPr/>
        </p:nvCxnSpPr>
        <p:spPr>
          <a:xfrm flipV="1">
            <a:off x="7063848" y="4550332"/>
            <a:ext cx="312023" cy="9057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0C6691-7958-19C4-D8E1-90AB1FFAAA1E}"/>
              </a:ext>
            </a:extLst>
          </p:cNvPr>
          <p:cNvCxnSpPr>
            <a:cxnSpLocks/>
          </p:cNvCxnSpPr>
          <p:nvPr/>
        </p:nvCxnSpPr>
        <p:spPr>
          <a:xfrm flipH="1" flipV="1">
            <a:off x="7575941" y="4447046"/>
            <a:ext cx="456658" cy="9656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E1153A6-B988-EE1F-94D4-3AA58187C49A}"/>
              </a:ext>
            </a:extLst>
          </p:cNvPr>
          <p:cNvCxnSpPr>
            <a:cxnSpLocks/>
          </p:cNvCxnSpPr>
          <p:nvPr/>
        </p:nvCxnSpPr>
        <p:spPr>
          <a:xfrm flipH="1" flipV="1">
            <a:off x="7887242" y="4143689"/>
            <a:ext cx="290715" cy="1704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33B6D9E-2625-2F4A-84AE-061EAD87EA56}"/>
              </a:ext>
            </a:extLst>
          </p:cNvPr>
          <p:cNvSpPr txBox="1"/>
          <p:nvPr/>
        </p:nvSpPr>
        <p:spPr>
          <a:xfrm>
            <a:off x="6348026" y="545606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= 0.16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8E9FB3-7BD8-9E19-E5A0-5425DE36034A}"/>
              </a:ext>
            </a:extLst>
          </p:cNvPr>
          <p:cNvSpPr txBox="1"/>
          <p:nvPr/>
        </p:nvSpPr>
        <p:spPr>
          <a:xfrm>
            <a:off x="7664034" y="541272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= 0.20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1DD569-CD30-535E-B917-529959D335F8}"/>
              </a:ext>
            </a:extLst>
          </p:cNvPr>
          <p:cNvSpPr txBox="1"/>
          <p:nvPr/>
        </p:nvSpPr>
        <p:spPr>
          <a:xfrm>
            <a:off x="8134620" y="42899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= 0.30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404E11-7CF6-674F-16CB-A37A4BDD2892}"/>
              </a:ext>
            </a:extLst>
          </p:cNvPr>
          <p:cNvSpPr txBox="1"/>
          <p:nvPr/>
        </p:nvSpPr>
        <p:spPr>
          <a:xfrm>
            <a:off x="217836" y="593197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Choose the amplitude range A  = [0.16, 0.20, 0.30, 0.40]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29A0B22-41A7-977F-A3E8-4654010CE167}"/>
              </a:ext>
            </a:extLst>
          </p:cNvPr>
          <p:cNvCxnSpPr>
            <a:cxnSpLocks/>
          </p:cNvCxnSpPr>
          <p:nvPr/>
        </p:nvCxnSpPr>
        <p:spPr>
          <a:xfrm flipH="1" flipV="1">
            <a:off x="8159357" y="3780810"/>
            <a:ext cx="290715" cy="1704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F393DDC-7D33-2A9B-A2D1-311C9C6FB867}"/>
              </a:ext>
            </a:extLst>
          </p:cNvPr>
          <p:cNvSpPr txBox="1"/>
          <p:nvPr/>
        </p:nvSpPr>
        <p:spPr>
          <a:xfrm>
            <a:off x="8395361" y="380848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= 0.40</a:t>
            </a:r>
          </a:p>
        </p:txBody>
      </p:sp>
    </p:spTree>
    <p:extLst>
      <p:ext uri="{BB962C8B-B14F-4D97-AF65-F5344CB8AC3E}">
        <p14:creationId xmlns:p14="http://schemas.microsoft.com/office/powerpoint/2010/main" val="335496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AC53D7F-4985-990D-3616-682941876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46" y="929239"/>
            <a:ext cx="9700152" cy="5118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6E2F44-2D62-78F0-89C8-B4B4A1AD1324}"/>
              </a:ext>
            </a:extLst>
          </p:cNvPr>
          <p:cNvSpPr txBox="1"/>
          <p:nvPr/>
        </p:nvSpPr>
        <p:spPr>
          <a:xfrm>
            <a:off x="187501" y="294175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Choose the amplitude range A  = [0.16, 0.20, 0.30, 0.40]  Ha/e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7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宽屏</PresentationFormat>
  <Paragraphs>83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Arial Unicode MS</vt:lpstr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xiao.chen</dc:creator>
  <cp:lastModifiedBy>xiao.chen</cp:lastModifiedBy>
  <cp:revision>17</cp:revision>
  <dcterms:created xsi:type="dcterms:W3CDTF">2022-07-12T10:31:30Z</dcterms:created>
  <dcterms:modified xsi:type="dcterms:W3CDTF">2022-07-22T08:53:00Z</dcterms:modified>
</cp:coreProperties>
</file>